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5" r:id="rId6"/>
    <p:sldId id="266" r:id="rId7"/>
    <p:sldId id="268" r:id="rId8"/>
    <p:sldId id="269" r:id="rId9"/>
    <p:sldId id="270" r:id="rId10"/>
    <p:sldId id="264" r:id="rId11"/>
    <p:sldId id="259" r:id="rId12"/>
    <p:sldId id="271"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tapat Juthaprachakul" initials="NJ" lastIdx="2" clrIdx="0">
    <p:extLst>
      <p:ext uri="{19B8F6BF-5375-455C-9EA6-DF929625EA0E}">
        <p15:presenceInfo xmlns:p15="http://schemas.microsoft.com/office/powerpoint/2012/main" userId="3504c58355793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0T22:06:43.915" idx="1">
    <p:pos x="10" y="10"/>
    <p:text>Security inspection has been playing a critical role in
protecting public space from safety threatening such as terrorism. With the growth of population in large cities and
crowd density in public transportation hubs, it becomes more and more important to fast, automatically and accurately recognize prohibited items in X-ray scanned images.
Recent years, the rapid development of deep learning [19]
in particular convolutional neural networks has brought an
evolution to image processing and visual understanding, including discovering and recognizing objects in X-ray images</p:text>
    <p:extLst>
      <p:ext uri="{C676402C-5697-4E1C-873F-D02D1690AC5C}">
        <p15:threadingInfo xmlns:p15="http://schemas.microsoft.com/office/powerpoint/2012/main" timeZoneBias="420"/>
      </p:ext>
    </p:extLst>
  </p:cm>
  <p:cm authorId="1" dt="2020-03-10T22:07:21.611" idx="2">
    <p:pos x="146" y="146"/>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615A-81CF-4481-AF6D-3270A6474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F8993-47C9-443F-A136-BDF6AEB66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B891F5-C013-40EE-935C-4E89FC8DF6DE}"/>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3C72EA85-3AB6-4CA3-9449-AFF71C577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8895C3-CE62-4C8D-AF4C-56B40DEEE04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38965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99D0-3C4B-492A-9168-3B7253914B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FD1080-0E7C-4BC7-B109-E9D13597C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404A5-4096-4157-8571-245687B9F6BC}"/>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47361294-8DF5-46B0-A3E4-68C9DB4DB4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86D76-EEAF-4727-8436-207D74A8A502}"/>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87819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13041-478F-4A8C-8C62-E38AF2413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230712-DE46-4994-BD79-FD8135638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2E48D1-13AE-463A-B162-18B979DE62E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EFD8767B-2015-4C3C-98D5-D367B93958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95B02D-4051-4445-876E-93161D7B5D1E}"/>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4450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40CD-2B33-4451-9E08-2C9FFD0457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E0EEDD-02F1-442D-B5CE-8EF48283D6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64C7D2-448C-4D18-AC21-71C212FCD637}"/>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60F66C10-EF5C-47E1-89FF-60B1306540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B8F6E-58B7-4EE8-AC0D-8F81D3EB53E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14910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033-9ABF-41CA-BFBC-60B422F53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6943CD-EBBE-41E5-97DE-3709EE4CD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5A479E-1D49-4A12-8807-97B821309B3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D690A9FE-4206-4367-90D2-20DB8EAB72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7B8130-A6F0-483F-871D-F788FC2427B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3673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5E8F-35BE-4E7A-AF2E-4C15622B8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041991-51AA-4033-B258-657232E30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587761-9A9B-4BAF-8858-77871733E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9DD805-0A2A-4BA1-8BD9-4A68D89A1E7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BF014193-70D3-48B5-95D9-B9D699674C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525DB4-12E8-4862-A86D-A72B9706F2C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35568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E39-0558-4D4D-9340-6397698B7E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0CB793-2C68-46C3-A547-293743DE7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DC902-B783-4967-972D-B49111DAC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D40871-8EF5-445F-B4F4-080F0B511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6E0A6-7C28-4551-96D8-7A867D4E22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5094-344B-4192-A0BC-23E52D9ADB8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8" name="Footer Placeholder 7">
            <a:extLst>
              <a:ext uri="{FF2B5EF4-FFF2-40B4-BE49-F238E27FC236}">
                <a16:creationId xmlns:a16="http://schemas.microsoft.com/office/drawing/2014/main" id="{7FCE2646-4DF1-4CB9-9FE4-3CAFC2A863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6519ED-2561-455C-83FB-F843C268D498}"/>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56539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DF0B-0582-45AA-9F95-C3D45060B0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736B3-B9E1-455B-BD7B-7AC30582511E}"/>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4" name="Footer Placeholder 3">
            <a:extLst>
              <a:ext uri="{FF2B5EF4-FFF2-40B4-BE49-F238E27FC236}">
                <a16:creationId xmlns:a16="http://schemas.microsoft.com/office/drawing/2014/main" id="{F1942453-0E63-4C86-B2F2-4ACBE3B972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AD4E39-24CD-4701-8031-842E61321E29}"/>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09390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AD25E-2AF9-4C14-B9CE-1BC756D9007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3" name="Footer Placeholder 2">
            <a:extLst>
              <a:ext uri="{FF2B5EF4-FFF2-40B4-BE49-F238E27FC236}">
                <a16:creationId xmlns:a16="http://schemas.microsoft.com/office/drawing/2014/main" id="{B65DE34D-0550-4572-819E-E2F84BE60B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4E50F19-F844-4866-B9F1-0953211CC03B}"/>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02960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552-2C11-4D21-9876-FB312C267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5EC4E1A-D691-4F70-B34F-9C55F6F2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3D72D4-D20F-4CAF-8C99-D7C40990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9750D-171F-4BB2-9325-3397FFE5C84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DA585B56-7181-44AB-B45A-85A75E0B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D54520-50A5-4724-8244-4ED5F1D4F0C5}"/>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408194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631-3C98-4224-9852-15586AF13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248EDE-8300-42A4-A687-B63CB7966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7A655B3-808B-404F-8822-8A1B99DFE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C2C61-9276-42C0-9A6A-34CA809E3417}"/>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34EC062B-0D6C-44C3-9A98-781776C269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C76893-E5C5-45B1-BCAE-79931D3B6FCC}"/>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7357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3E53F-5170-4D4A-9AC3-D0891D4709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4C02CB-7F45-40F4-BE42-726163B23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9DF53E-28F8-4341-BE26-09CB3C9F7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4574A21E-AF4A-4DEB-984D-39FC697A81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50302A-7849-4E25-A82F-B68045E77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86249-6404-458B-9268-2AF69728474E}" type="slidenum">
              <a:rPr lang="en-GB" smtClean="0"/>
              <a:t>‹#›</a:t>
            </a:fld>
            <a:endParaRPr lang="en-GB"/>
          </a:p>
        </p:txBody>
      </p:sp>
    </p:spTree>
    <p:extLst>
      <p:ext uri="{BB962C8B-B14F-4D97-AF65-F5344CB8AC3E}">
        <p14:creationId xmlns:p14="http://schemas.microsoft.com/office/powerpoint/2010/main" val="410303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42BD-0E2E-4E47-8A2C-5574D366B817}"/>
              </a:ext>
            </a:extLst>
          </p:cNvPr>
          <p:cNvSpPr>
            <a:spLocks noGrp="1"/>
          </p:cNvSpPr>
          <p:nvPr>
            <p:ph type="ctrTitle"/>
          </p:nvPr>
        </p:nvSpPr>
        <p:spPr>
          <a:xfrm>
            <a:off x="786063" y="406400"/>
            <a:ext cx="10876548" cy="2387600"/>
          </a:xfrm>
        </p:spPr>
        <p:txBody>
          <a:bodyPr/>
          <a:lstStyle/>
          <a:p>
            <a:r>
              <a:rPr lang="en-GB" dirty="0"/>
              <a:t>Object detection in x-ray images</a:t>
            </a:r>
          </a:p>
        </p:txBody>
      </p:sp>
      <p:sp>
        <p:nvSpPr>
          <p:cNvPr id="3" name="Subtitle 2">
            <a:extLst>
              <a:ext uri="{FF2B5EF4-FFF2-40B4-BE49-F238E27FC236}">
                <a16:creationId xmlns:a16="http://schemas.microsoft.com/office/drawing/2014/main" id="{1AC601A3-885A-425E-8431-54AD4C0393DA}"/>
              </a:ext>
            </a:extLst>
          </p:cNvPr>
          <p:cNvSpPr>
            <a:spLocks noGrp="1"/>
          </p:cNvSpPr>
          <p:nvPr>
            <p:ph type="subTitle" idx="1"/>
          </p:nvPr>
        </p:nvSpPr>
        <p:spPr/>
        <p:txBody>
          <a:bodyPr/>
          <a:lstStyle/>
          <a:p>
            <a:r>
              <a:rPr lang="en-GB" dirty="0"/>
              <a:t>Group Name: Oasis    </a:t>
            </a:r>
            <a:endParaRPr lang="en-GB" b="1" dirty="0">
              <a:effectLst/>
            </a:endParaRPr>
          </a:p>
          <a:p>
            <a:r>
              <a:rPr lang="en-GB" dirty="0"/>
              <a:t>Group members:</a:t>
            </a:r>
          </a:p>
          <a:p>
            <a:r>
              <a:rPr lang="en-GB" i="1" dirty="0"/>
              <a:t>Nattapat Juthaprachakul, Rui Wang, </a:t>
            </a:r>
            <a:r>
              <a:rPr lang="en-GB" i="1" dirty="0" err="1"/>
              <a:t>Siyu</a:t>
            </a:r>
            <a:r>
              <a:rPr lang="en-GB" i="1" dirty="0"/>
              <a:t> Wu, Yihan Lan</a:t>
            </a:r>
            <a:endParaRPr lang="en-GB" b="1" dirty="0">
              <a:effectLst/>
            </a:endParaRPr>
          </a:p>
          <a:p>
            <a:endParaRPr lang="en-GB" dirty="0"/>
          </a:p>
        </p:txBody>
      </p:sp>
    </p:spTree>
    <p:extLst>
      <p:ext uri="{BB962C8B-B14F-4D97-AF65-F5344CB8AC3E}">
        <p14:creationId xmlns:p14="http://schemas.microsoft.com/office/powerpoint/2010/main" val="166379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699A-FD3A-4CAF-9BAD-1238B233C2BC}"/>
              </a:ext>
            </a:extLst>
          </p:cNvPr>
          <p:cNvSpPr>
            <a:spLocks noGrp="1"/>
          </p:cNvSpPr>
          <p:nvPr>
            <p:ph type="title"/>
          </p:nvPr>
        </p:nvSpPr>
        <p:spPr/>
        <p:txBody>
          <a:bodyPr/>
          <a:lstStyle/>
          <a:p>
            <a:r>
              <a:rPr lang="en-GB" sz="6000" dirty="0"/>
              <a:t>Schedule</a:t>
            </a:r>
            <a:endParaRPr lang="en-GB" dirty="0"/>
          </a:p>
        </p:txBody>
      </p:sp>
      <p:sp>
        <p:nvSpPr>
          <p:cNvPr id="3" name="Content Placeholder 2">
            <a:extLst>
              <a:ext uri="{FF2B5EF4-FFF2-40B4-BE49-F238E27FC236}">
                <a16:creationId xmlns:a16="http://schemas.microsoft.com/office/drawing/2014/main" id="{3882B55E-97AA-49EA-8FCD-FFBCDCF5B44D}"/>
              </a:ext>
            </a:extLst>
          </p:cNvPr>
          <p:cNvSpPr>
            <a:spLocks noGrp="1"/>
          </p:cNvSpPr>
          <p:nvPr>
            <p:ph idx="1"/>
          </p:nvPr>
        </p:nvSpPr>
        <p:spPr>
          <a:xfrm>
            <a:off x="1295400" y="1475875"/>
            <a:ext cx="10515600" cy="5702968"/>
          </a:xfrm>
        </p:spPr>
        <p:txBody>
          <a:bodyPr>
            <a:normAutofit/>
          </a:bodyPr>
          <a:lstStyle/>
          <a:p>
            <a:pPr marL="514350" indent="-514350">
              <a:buAutoNum type="arabicPeriod"/>
            </a:pPr>
            <a:r>
              <a:rPr lang="en-GB" dirty="0"/>
              <a:t>Obtain dataset (</a:t>
            </a:r>
            <a:r>
              <a:rPr lang="en-GB" dirty="0" err="1"/>
              <a:t>Sixray</a:t>
            </a:r>
            <a:r>
              <a:rPr lang="en-GB" dirty="0"/>
              <a:t> dataset)</a:t>
            </a:r>
          </a:p>
          <a:p>
            <a:pPr marL="514350" indent="-514350">
              <a:buAutoNum type="arabicPeriod"/>
            </a:pPr>
            <a:r>
              <a:rPr lang="en-GB" dirty="0"/>
              <a:t>Pre-process image with location and class of the objects in image</a:t>
            </a:r>
          </a:p>
          <a:p>
            <a:pPr marL="514350" indent="-514350">
              <a:buAutoNum type="arabicPeriod"/>
            </a:pPr>
            <a:r>
              <a:rPr lang="en-GB" dirty="0"/>
              <a:t>Create pipeline on cloud for training model on cloud</a:t>
            </a:r>
          </a:p>
          <a:p>
            <a:pPr marL="514350" indent="-514350">
              <a:buAutoNum type="arabicPeriod"/>
            </a:pPr>
            <a:r>
              <a:rPr lang="en-GB" dirty="0"/>
              <a:t>Train Object detection model and see the results with subset of dataset</a:t>
            </a:r>
          </a:p>
          <a:p>
            <a:pPr marL="514350" indent="-514350">
              <a:buAutoNum type="arabicPeriod"/>
            </a:pPr>
            <a:r>
              <a:rPr lang="en-GB" dirty="0"/>
              <a:t>Train different Object detection model with subset of dataset</a:t>
            </a:r>
          </a:p>
          <a:p>
            <a:pPr marL="514350" indent="-514350">
              <a:buAutoNum type="arabicPeriod"/>
            </a:pPr>
            <a:r>
              <a:rPr lang="en-GB" dirty="0"/>
              <a:t>Evaluate each model in various metrics such as accuracy and recall score, time performance, etc.  </a:t>
            </a:r>
          </a:p>
          <a:p>
            <a:pPr marL="514350" indent="-514350">
              <a:buAutoNum type="arabicPeriod"/>
            </a:pPr>
            <a:r>
              <a:rPr lang="en-GB" dirty="0"/>
              <a:t>Train model with full dataset (and may add new dataset into)</a:t>
            </a:r>
          </a:p>
          <a:p>
            <a:pPr marL="514350" indent="-514350">
              <a:buAutoNum type="arabicPeriod"/>
            </a:pPr>
            <a:r>
              <a:rPr lang="en-GB" dirty="0"/>
              <a:t>Repeat step 6 with our new models</a:t>
            </a:r>
          </a:p>
          <a:p>
            <a:pPr marL="514350" indent="-514350">
              <a:buFont typeface="Arial" panose="020B0604020202020204" pitchFamily="34" charset="0"/>
              <a:buAutoNum type="arabicPeriod"/>
            </a:pPr>
            <a:r>
              <a:rPr lang="en-GB" dirty="0"/>
              <a:t>Report, Poster, Video, Presentation</a:t>
            </a:r>
          </a:p>
          <a:p>
            <a:pPr marL="0" indent="0">
              <a:buNone/>
            </a:pPr>
            <a:endParaRPr lang="en-GB" dirty="0"/>
          </a:p>
          <a:p>
            <a:pPr marL="514350" indent="-514350">
              <a:buAutoNum type="arabicPeriod"/>
            </a:pPr>
            <a:endParaRPr lang="en-GB" dirty="0"/>
          </a:p>
        </p:txBody>
      </p:sp>
      <p:pic>
        <p:nvPicPr>
          <p:cNvPr id="5" name="Graphic 4" descr="Checkmark">
            <a:extLst>
              <a:ext uri="{FF2B5EF4-FFF2-40B4-BE49-F238E27FC236}">
                <a16:creationId xmlns:a16="http://schemas.microsoft.com/office/drawing/2014/main" id="{590F54EB-A62D-4CEE-9587-9B347C22A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193" y="1354681"/>
            <a:ext cx="672013" cy="672013"/>
          </a:xfrm>
          <a:prstGeom prst="rect">
            <a:avLst/>
          </a:prstGeom>
        </p:spPr>
      </p:pic>
      <p:pic>
        <p:nvPicPr>
          <p:cNvPr id="6" name="Graphic 5" descr="Checkmark">
            <a:extLst>
              <a:ext uri="{FF2B5EF4-FFF2-40B4-BE49-F238E27FC236}">
                <a16:creationId xmlns:a16="http://schemas.microsoft.com/office/drawing/2014/main" id="{8FADD4E4-6EC1-4979-A7F6-4F0441FE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193" y="1792328"/>
            <a:ext cx="672013" cy="672013"/>
          </a:xfrm>
          <a:prstGeom prst="rect">
            <a:avLst/>
          </a:prstGeom>
        </p:spPr>
      </p:pic>
      <p:pic>
        <p:nvPicPr>
          <p:cNvPr id="7" name="Graphic 6" descr="Checkmark">
            <a:extLst>
              <a:ext uri="{FF2B5EF4-FFF2-40B4-BE49-F238E27FC236}">
                <a16:creationId xmlns:a16="http://schemas.microsoft.com/office/drawing/2014/main" id="{F631154C-991F-4EFA-A434-8AAD0642C1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193" y="2344237"/>
            <a:ext cx="672013" cy="672013"/>
          </a:xfrm>
          <a:prstGeom prst="rect">
            <a:avLst/>
          </a:prstGeom>
        </p:spPr>
      </p:pic>
      <p:pic>
        <p:nvPicPr>
          <p:cNvPr id="8" name="Graphic 7" descr="Checkmark">
            <a:extLst>
              <a:ext uri="{FF2B5EF4-FFF2-40B4-BE49-F238E27FC236}">
                <a16:creationId xmlns:a16="http://schemas.microsoft.com/office/drawing/2014/main" id="{A387D1BC-EB8D-4002-AF8A-234ED401EB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193" y="2997786"/>
            <a:ext cx="672013" cy="672013"/>
          </a:xfrm>
          <a:prstGeom prst="rect">
            <a:avLst/>
          </a:prstGeom>
        </p:spPr>
      </p:pic>
    </p:spTree>
    <p:extLst>
      <p:ext uri="{BB962C8B-B14F-4D97-AF65-F5344CB8AC3E}">
        <p14:creationId xmlns:p14="http://schemas.microsoft.com/office/powerpoint/2010/main" val="15719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7F91-64E9-4419-85EA-DD9D3EEEF9C0}"/>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34B5198D-826C-4FB6-A92F-816BED9B8921}"/>
              </a:ext>
            </a:extLst>
          </p:cNvPr>
          <p:cNvSpPr>
            <a:spLocks noGrp="1"/>
          </p:cNvSpPr>
          <p:nvPr>
            <p:ph idx="1"/>
          </p:nvPr>
        </p:nvSpPr>
        <p:spPr>
          <a:xfrm>
            <a:off x="838199" y="1825625"/>
            <a:ext cx="10753725" cy="4351338"/>
          </a:xfrm>
        </p:spPr>
        <p:txBody>
          <a:bodyPr/>
          <a:lstStyle/>
          <a:p>
            <a:pPr marL="514350" indent="-514350">
              <a:buFont typeface="Arial" panose="020B0604020202020204" pitchFamily="34" charset="0"/>
              <a:buAutoNum type="arabicPeriod" startAt="5"/>
            </a:pPr>
            <a:r>
              <a:rPr lang="en-GB" dirty="0"/>
              <a:t>(13 Mar – 19 Mar) Train different Object detection model with subset of dataset </a:t>
            </a:r>
          </a:p>
          <a:p>
            <a:pPr marL="514350" indent="-514350">
              <a:buAutoNum type="arabicPeriod" startAt="6"/>
            </a:pPr>
            <a:r>
              <a:rPr lang="en-GB" dirty="0"/>
              <a:t>(20 Mar – 21 Mar) Evaluate each model in various metrics such as accuracy and recall score, time performance, etc. </a:t>
            </a:r>
          </a:p>
          <a:p>
            <a:pPr marL="514350" indent="-514350">
              <a:buAutoNum type="arabicPeriod" startAt="6"/>
            </a:pPr>
            <a:r>
              <a:rPr lang="en-GB" dirty="0"/>
              <a:t>(22 Mar – 28 Mar) Train model with full dataset (and may add new dataset into)</a:t>
            </a:r>
          </a:p>
          <a:p>
            <a:pPr marL="514350" indent="-514350">
              <a:buAutoNum type="arabicPeriod" startAt="6"/>
            </a:pPr>
            <a:r>
              <a:rPr lang="en-GB" dirty="0"/>
              <a:t>(29 Mar – 31 Mar) Repeat step 6 with our new models</a:t>
            </a:r>
          </a:p>
          <a:p>
            <a:pPr marL="514350" indent="-514350">
              <a:buAutoNum type="arabicPeriod" startAt="6"/>
            </a:pPr>
            <a:r>
              <a:rPr lang="en-GB" dirty="0"/>
              <a:t>(1 Apr – later) Report, Poster, Video, Presentation</a:t>
            </a:r>
          </a:p>
          <a:p>
            <a:endParaRPr lang="en-GB" dirty="0"/>
          </a:p>
        </p:txBody>
      </p:sp>
    </p:spTree>
    <p:extLst>
      <p:ext uri="{BB962C8B-B14F-4D97-AF65-F5344CB8AC3E}">
        <p14:creationId xmlns:p14="http://schemas.microsoft.com/office/powerpoint/2010/main" val="245631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5CFB-DD17-41B4-952D-E03A5DACB72B}"/>
              </a:ext>
            </a:extLst>
          </p:cNvPr>
          <p:cNvSpPr>
            <a:spLocks noGrp="1"/>
          </p:cNvSpPr>
          <p:nvPr>
            <p:ph type="title"/>
          </p:nvPr>
        </p:nvSpPr>
        <p:spPr/>
        <p:txBody>
          <a:bodyPr/>
          <a:lstStyle/>
          <a:p>
            <a:r>
              <a:rPr lang="en-GB" dirty="0"/>
              <a:t>Potential Risk</a:t>
            </a:r>
          </a:p>
        </p:txBody>
      </p:sp>
      <p:sp>
        <p:nvSpPr>
          <p:cNvPr id="3" name="Content Placeholder 2">
            <a:extLst>
              <a:ext uri="{FF2B5EF4-FFF2-40B4-BE49-F238E27FC236}">
                <a16:creationId xmlns:a16="http://schemas.microsoft.com/office/drawing/2014/main" id="{88B20FE7-8A2C-4214-9051-D8C7F5D1E38B}"/>
              </a:ext>
            </a:extLst>
          </p:cNvPr>
          <p:cNvSpPr>
            <a:spLocks noGrp="1"/>
          </p:cNvSpPr>
          <p:nvPr>
            <p:ph idx="1"/>
          </p:nvPr>
        </p:nvSpPr>
        <p:spPr>
          <a:xfrm>
            <a:off x="838200" y="1825625"/>
            <a:ext cx="9782175" cy="4351338"/>
          </a:xfrm>
        </p:spPr>
        <p:txBody>
          <a:bodyPr/>
          <a:lstStyle/>
          <a:p>
            <a:r>
              <a:rPr lang="en-GB" dirty="0"/>
              <a:t>Potential risk: the full dataset (with additional datasets) might be too complicated for our model.</a:t>
            </a:r>
          </a:p>
          <a:p>
            <a:r>
              <a:rPr lang="en-GB" dirty="0"/>
              <a:t>Mitigation: we divide works for each group member to train </a:t>
            </a:r>
            <a:r>
              <a:rPr lang="en-GB"/>
              <a:t>different models. </a:t>
            </a:r>
            <a:endParaRPr lang="en-GB" dirty="0"/>
          </a:p>
        </p:txBody>
      </p:sp>
    </p:spTree>
    <p:extLst>
      <p:ext uri="{BB962C8B-B14F-4D97-AF65-F5344CB8AC3E}">
        <p14:creationId xmlns:p14="http://schemas.microsoft.com/office/powerpoint/2010/main" val="265399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13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0987A-22A8-44F1-9B33-1362B95B5817}"/>
              </a:ext>
            </a:extLst>
          </p:cNvPr>
          <p:cNvSpPr>
            <a:spLocks noGrp="1"/>
          </p:cNvSpPr>
          <p:nvPr>
            <p:ph type="title"/>
          </p:nvPr>
        </p:nvSpPr>
        <p:spPr>
          <a:xfrm>
            <a:off x="371475" y="1407829"/>
            <a:ext cx="3971925" cy="1457002"/>
          </a:xfrm>
        </p:spPr>
        <p:txBody>
          <a:bodyPr anchor="b">
            <a:normAutofit/>
          </a:bodyPr>
          <a:lstStyle/>
          <a:p>
            <a:r>
              <a:rPr lang="en-GB" sz="2800" dirty="0"/>
              <a:t>Models (Detection Network + Base Network)</a:t>
            </a:r>
          </a:p>
        </p:txBody>
      </p:sp>
      <p:grpSp>
        <p:nvGrpSpPr>
          <p:cNvPr id="3079" name="Group 138">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40"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1"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4729CE2-3C70-444B-943C-7CB7A426752E}"/>
              </a:ext>
            </a:extLst>
          </p:cNvPr>
          <p:cNvSpPr>
            <a:spLocks noGrp="1"/>
          </p:cNvSpPr>
          <p:nvPr>
            <p:ph idx="1"/>
          </p:nvPr>
        </p:nvSpPr>
        <p:spPr>
          <a:xfrm>
            <a:off x="1000450" y="3067026"/>
            <a:ext cx="3058623" cy="3272324"/>
          </a:xfrm>
        </p:spPr>
        <p:txBody>
          <a:bodyPr anchor="t">
            <a:normAutofit/>
          </a:bodyPr>
          <a:lstStyle/>
          <a:p>
            <a:r>
              <a:rPr lang="en-GB" sz="1700"/>
              <a:t>Faster R-CNN + Inception v2</a:t>
            </a:r>
          </a:p>
          <a:p>
            <a:r>
              <a:rPr lang="en-GB" sz="1700"/>
              <a:t>Faster R-CNN + Resnet50</a:t>
            </a:r>
          </a:p>
          <a:p>
            <a:r>
              <a:rPr lang="en-GB" sz="1700"/>
              <a:t>Faster R-CNN + Resnet101</a:t>
            </a:r>
          </a:p>
          <a:p>
            <a:r>
              <a:rPr lang="en-GB" sz="1700"/>
              <a:t>SSD + Inception v2</a:t>
            </a:r>
          </a:p>
          <a:p>
            <a:r>
              <a:rPr lang="en-GB" sz="1700"/>
              <a:t>SSD + Resnet50</a:t>
            </a:r>
          </a:p>
          <a:p>
            <a:r>
              <a:rPr lang="en-GB" sz="1700"/>
              <a:t>SSD + Mobilenet</a:t>
            </a:r>
          </a:p>
          <a:p>
            <a:r>
              <a:rPr lang="en-GB" sz="1700"/>
              <a:t>Mask R-CNN + Inception v2</a:t>
            </a:r>
          </a:p>
          <a:p>
            <a:r>
              <a:rPr lang="en-GB" sz="1700"/>
              <a:t>Mask R-CNN + Resnet50</a:t>
            </a:r>
          </a:p>
        </p:txBody>
      </p:sp>
      <p:pic>
        <p:nvPicPr>
          <p:cNvPr id="3076" name="Picture 4" descr="Image result for ssd model">
            <a:extLst>
              <a:ext uri="{FF2B5EF4-FFF2-40B4-BE49-F238E27FC236}">
                <a16:creationId xmlns:a16="http://schemas.microsoft.com/office/drawing/2014/main" id="{17724FD5-B1C5-4AD3-8C54-DD2EE6FB0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35" r="-1" b="-1"/>
          <a:stretch/>
        </p:blipFill>
        <p:spPr bwMode="auto">
          <a:xfrm>
            <a:off x="4714875" y="10"/>
            <a:ext cx="7477125" cy="33832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faster rcnn">
            <a:extLst>
              <a:ext uri="{FF2B5EF4-FFF2-40B4-BE49-F238E27FC236}">
                <a16:creationId xmlns:a16="http://schemas.microsoft.com/office/drawing/2014/main" id="{329708E8-7001-4300-A187-136D04D4E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188"/>
          <a:stretch/>
        </p:blipFill>
        <p:spPr bwMode="auto">
          <a:xfrm>
            <a:off x="4477131" y="3383280"/>
            <a:ext cx="7552944" cy="338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53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1C2AAA-8974-43F7-A764-F9B16937E826}"/>
              </a:ext>
            </a:extLst>
          </p:cNvPr>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Motivation: </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Importance of this project</a:t>
            </a:r>
          </a:p>
        </p:txBody>
      </p:sp>
      <p:pic>
        <p:nvPicPr>
          <p:cNvPr id="9" name="Picture 8">
            <a:extLst>
              <a:ext uri="{FF2B5EF4-FFF2-40B4-BE49-F238E27FC236}">
                <a16:creationId xmlns:a16="http://schemas.microsoft.com/office/drawing/2014/main" id="{EFF61A85-F562-4F0F-B33D-59F3467111F9}"/>
              </a:ext>
            </a:extLst>
          </p:cNvPr>
          <p:cNvPicPr>
            <a:picLocks noChangeAspect="1"/>
          </p:cNvPicPr>
          <p:nvPr/>
        </p:nvPicPr>
        <p:blipFill rotWithShape="1">
          <a:blip r:embed="rId2">
            <a:extLst>
              <a:ext uri="{28A0092B-C50C-407E-A947-70E740481C1C}">
                <a14:useLocalDpi xmlns:a14="http://schemas.microsoft.com/office/drawing/2010/main" val="0"/>
              </a:ext>
            </a:extLst>
          </a:blip>
          <a:srcRect t="10308" r="-2" b="16584"/>
          <a:stretch/>
        </p:blipFill>
        <p:spPr>
          <a:xfrm>
            <a:off x="317635" y="299363"/>
            <a:ext cx="4160452" cy="3049204"/>
          </a:xfrm>
          <a:prstGeom prst="rect">
            <a:avLst/>
          </a:prstGeom>
        </p:spPr>
      </p:pic>
      <p:pic>
        <p:nvPicPr>
          <p:cNvPr id="1026" name="Picture 2" descr="Image result for baggage inspection">
            <a:extLst>
              <a:ext uri="{FF2B5EF4-FFF2-40B4-BE49-F238E27FC236}">
                <a16:creationId xmlns:a16="http://schemas.microsoft.com/office/drawing/2014/main" id="{C9D1DD0C-2604-421F-8F95-7802991CA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0" r="2" b="20711"/>
          <a:stretch/>
        </p:blipFill>
        <p:spPr bwMode="auto">
          <a:xfrm>
            <a:off x="4654296" y="299363"/>
            <a:ext cx="7217085" cy="3008188"/>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136">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food&#10;&#10;Description automatically generated">
            <a:extLst>
              <a:ext uri="{FF2B5EF4-FFF2-40B4-BE49-F238E27FC236}">
                <a16:creationId xmlns:a16="http://schemas.microsoft.com/office/drawing/2014/main" id="{E0C411AC-B380-4460-B064-961B54DA773F}"/>
              </a:ext>
            </a:extLst>
          </p:cNvPr>
          <p:cNvPicPr>
            <a:picLocks noChangeAspect="1"/>
          </p:cNvPicPr>
          <p:nvPr/>
        </p:nvPicPr>
        <p:blipFill rotWithShape="1">
          <a:blip r:embed="rId4">
            <a:extLst>
              <a:ext uri="{28A0092B-C50C-407E-A947-70E740481C1C}">
                <a14:useLocalDpi xmlns:a14="http://schemas.microsoft.com/office/drawing/2010/main" val="0"/>
              </a:ext>
            </a:extLst>
          </a:blip>
          <a:srcRect t="14586" b="20118"/>
          <a:stretch/>
        </p:blipFill>
        <p:spPr>
          <a:xfrm>
            <a:off x="317635" y="3509433"/>
            <a:ext cx="4160452" cy="3026833"/>
          </a:xfrm>
          <a:prstGeom prst="rect">
            <a:avLst/>
          </a:prstGeom>
        </p:spPr>
      </p:pic>
    </p:spTree>
    <p:extLst>
      <p:ext uri="{BB962C8B-B14F-4D97-AF65-F5344CB8AC3E}">
        <p14:creationId xmlns:p14="http://schemas.microsoft.com/office/powerpoint/2010/main" val="195641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2" name="Rectangle 57">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n object&#10;&#10;Description automatically generated">
            <a:extLst>
              <a:ext uri="{FF2B5EF4-FFF2-40B4-BE49-F238E27FC236}">
                <a16:creationId xmlns:a16="http://schemas.microsoft.com/office/drawing/2014/main" id="{D1055E23-84F2-4B4E-A98D-99AB5FBC3F2A}"/>
              </a:ext>
            </a:extLst>
          </p:cNvPr>
          <p:cNvPicPr>
            <a:picLocks noChangeAspect="1"/>
          </p:cNvPicPr>
          <p:nvPr/>
        </p:nvPicPr>
        <p:blipFill rotWithShape="1">
          <a:blip r:embed="rId2">
            <a:extLst>
              <a:ext uri="{28A0092B-C50C-407E-A947-70E740481C1C}">
                <a14:useLocalDpi xmlns:a14="http://schemas.microsoft.com/office/drawing/2010/main" val="0"/>
              </a:ext>
            </a:extLst>
          </a:blip>
          <a:srcRect t="8028" r="-5" b="-5"/>
          <a:stretch/>
        </p:blipFill>
        <p:spPr>
          <a:xfrm>
            <a:off x="20" y="10"/>
            <a:ext cx="2970445" cy="3383269"/>
          </a:xfrm>
          <a:prstGeom prst="rect">
            <a:avLst/>
          </a:prstGeom>
        </p:spPr>
      </p:pic>
      <p:pic>
        <p:nvPicPr>
          <p:cNvPr id="9" name="Picture 8" descr="A picture containing hat&#10;&#10;Description automatically generated">
            <a:extLst>
              <a:ext uri="{FF2B5EF4-FFF2-40B4-BE49-F238E27FC236}">
                <a16:creationId xmlns:a16="http://schemas.microsoft.com/office/drawing/2014/main" id="{86F02C9A-94F1-4909-9AFE-8AE2917E3E6B}"/>
              </a:ext>
            </a:extLst>
          </p:cNvPr>
          <p:cNvPicPr>
            <a:picLocks noChangeAspect="1"/>
          </p:cNvPicPr>
          <p:nvPr/>
        </p:nvPicPr>
        <p:blipFill rotWithShape="1">
          <a:blip r:embed="rId3">
            <a:extLst>
              <a:ext uri="{28A0092B-C50C-407E-A947-70E740481C1C}">
                <a14:useLocalDpi xmlns:a14="http://schemas.microsoft.com/office/drawing/2010/main" val="0"/>
              </a:ext>
            </a:extLst>
          </a:blip>
          <a:srcRect r="8062" b="-2"/>
          <a:stretch/>
        </p:blipFill>
        <p:spPr>
          <a:xfrm>
            <a:off x="3072956" y="10"/>
            <a:ext cx="2970465" cy="3383268"/>
          </a:xfrm>
          <a:prstGeom prst="rect">
            <a:avLst/>
          </a:prstGeom>
        </p:spPr>
      </p:pic>
      <p:pic>
        <p:nvPicPr>
          <p:cNvPr id="13" name="Picture 12" descr="A picture containing sitting, table, vase, white&#10;&#10;Description automatically generated">
            <a:extLst>
              <a:ext uri="{FF2B5EF4-FFF2-40B4-BE49-F238E27FC236}">
                <a16:creationId xmlns:a16="http://schemas.microsoft.com/office/drawing/2014/main" id="{47DCEDF2-BEED-4CC3-A50C-3DE57C8ADA45}"/>
              </a:ext>
            </a:extLst>
          </p:cNvPr>
          <p:cNvPicPr>
            <a:picLocks noChangeAspect="1"/>
          </p:cNvPicPr>
          <p:nvPr/>
        </p:nvPicPr>
        <p:blipFill rotWithShape="1">
          <a:blip r:embed="rId4">
            <a:extLst>
              <a:ext uri="{28A0092B-C50C-407E-A947-70E740481C1C}">
                <a14:useLocalDpi xmlns:a14="http://schemas.microsoft.com/office/drawing/2010/main" val="0"/>
              </a:ext>
            </a:extLst>
          </a:blip>
          <a:srcRect l="12382" r="-4" b="-4"/>
          <a:stretch/>
        </p:blipFill>
        <p:spPr>
          <a:xfrm>
            <a:off x="6145909" y="10"/>
            <a:ext cx="2971800" cy="3383268"/>
          </a:xfrm>
          <a:prstGeom prst="rect">
            <a:avLst/>
          </a:prstGeom>
        </p:spPr>
      </p:pic>
      <p:pic>
        <p:nvPicPr>
          <p:cNvPr id="5" name="Content Placeholder 4" descr="A picture containing container, box&#10;&#10;Description automatically generated">
            <a:extLst>
              <a:ext uri="{FF2B5EF4-FFF2-40B4-BE49-F238E27FC236}">
                <a16:creationId xmlns:a16="http://schemas.microsoft.com/office/drawing/2014/main" id="{53B45B65-8957-4734-B5EC-A634608817DA}"/>
              </a:ext>
            </a:extLst>
          </p:cNvPr>
          <p:cNvPicPr>
            <a:picLocks noChangeAspect="1"/>
          </p:cNvPicPr>
          <p:nvPr/>
        </p:nvPicPr>
        <p:blipFill rotWithShape="1">
          <a:blip r:embed="rId5">
            <a:extLst>
              <a:ext uri="{28A0092B-C50C-407E-A947-70E740481C1C}">
                <a14:useLocalDpi xmlns:a14="http://schemas.microsoft.com/office/drawing/2010/main" val="0"/>
              </a:ext>
            </a:extLst>
          </a:blip>
          <a:srcRect l="14503" r="7325" b="5"/>
          <a:stretch/>
        </p:blipFill>
        <p:spPr>
          <a:xfrm>
            <a:off x="9220200" y="10"/>
            <a:ext cx="2971800" cy="3383268"/>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FEEF4434-D4D9-470D-BD59-F3EA60827867}"/>
              </a:ext>
            </a:extLst>
          </p:cNvPr>
          <p:cNvPicPr>
            <a:picLocks noChangeAspect="1"/>
          </p:cNvPicPr>
          <p:nvPr/>
        </p:nvPicPr>
        <p:blipFill rotWithShape="1">
          <a:blip r:embed="rId6">
            <a:extLst>
              <a:ext uri="{28A0092B-C50C-407E-A947-70E740481C1C}">
                <a14:useLocalDpi xmlns:a14="http://schemas.microsoft.com/office/drawing/2010/main" val="0"/>
              </a:ext>
            </a:extLst>
          </a:blip>
          <a:srcRect t="27670" r="-1" b="7807"/>
          <a:stretch/>
        </p:blipFill>
        <p:spPr>
          <a:xfrm>
            <a:off x="-1018" y="3474720"/>
            <a:ext cx="6044438" cy="3383280"/>
          </a:xfrm>
          <a:prstGeom prst="rect">
            <a:avLst/>
          </a:prstGeom>
        </p:spPr>
      </p:pic>
      <p:sp>
        <p:nvSpPr>
          <p:cNvPr id="63" name="Rectangle 59">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0F5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744CD0-25D8-4F4E-8E4A-07703154FCB7}"/>
              </a:ext>
            </a:extLst>
          </p:cNvPr>
          <p:cNvSpPr>
            <a:spLocks noGrp="1"/>
          </p:cNvSpPr>
          <p:nvPr>
            <p:ph type="title"/>
          </p:nvPr>
        </p:nvSpPr>
        <p:spPr>
          <a:xfrm>
            <a:off x="6491653" y="3799272"/>
            <a:ext cx="5193748" cy="637124"/>
          </a:xfrm>
        </p:spPr>
        <p:txBody>
          <a:bodyPr vert="horz" lIns="91440" tIns="45720" rIns="91440" bIns="45720" rtlCol="0">
            <a:normAutofit fontScale="90000"/>
          </a:bodyPr>
          <a:lstStyle/>
          <a:p>
            <a:r>
              <a:rPr lang="en-US" sz="6000" kern="1200" dirty="0">
                <a:solidFill>
                  <a:srgbClr val="FFFFFF"/>
                </a:solidFill>
                <a:latin typeface="+mj-lt"/>
                <a:ea typeface="+mj-ea"/>
                <a:cs typeface="+mj-cs"/>
              </a:rPr>
              <a:t>Challenges</a:t>
            </a:r>
            <a:endParaRPr lang="en-US" sz="3200" kern="1200" dirty="0">
              <a:solidFill>
                <a:srgbClr val="FFFFFF"/>
              </a:solidFill>
              <a:latin typeface="+mj-lt"/>
              <a:ea typeface="+mj-ea"/>
              <a:cs typeface="+mj-cs"/>
            </a:endParaRPr>
          </a:p>
        </p:txBody>
      </p:sp>
      <p:sp>
        <p:nvSpPr>
          <p:cNvPr id="64" name="Content Placeholder 54">
            <a:extLst>
              <a:ext uri="{FF2B5EF4-FFF2-40B4-BE49-F238E27FC236}">
                <a16:creationId xmlns:a16="http://schemas.microsoft.com/office/drawing/2014/main" id="{C970779A-BD90-4CC0-919B-D8D147F58908}"/>
              </a:ext>
            </a:extLst>
          </p:cNvPr>
          <p:cNvSpPr>
            <a:spLocks noGrp="1"/>
          </p:cNvSpPr>
          <p:nvPr>
            <p:ph idx="1"/>
          </p:nvPr>
        </p:nvSpPr>
        <p:spPr>
          <a:xfrm>
            <a:off x="6479648" y="4510585"/>
            <a:ext cx="5366610" cy="1758732"/>
          </a:xfrm>
        </p:spPr>
        <p:txBody>
          <a:bodyPr>
            <a:normAutofit/>
          </a:bodyPr>
          <a:lstStyle/>
          <a:p>
            <a:endParaRPr lang="en-US" sz="1800" dirty="0">
              <a:solidFill>
                <a:srgbClr val="FFFFFF"/>
              </a:solidFill>
            </a:endParaRPr>
          </a:p>
        </p:txBody>
      </p:sp>
    </p:spTree>
    <p:extLst>
      <p:ext uri="{BB962C8B-B14F-4D97-AF65-F5344CB8AC3E}">
        <p14:creationId xmlns:p14="http://schemas.microsoft.com/office/powerpoint/2010/main" val="35337201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699A-FD3A-4CAF-9BAD-1238B233C2BC}"/>
              </a:ext>
            </a:extLst>
          </p:cNvPr>
          <p:cNvSpPr>
            <a:spLocks noGrp="1"/>
          </p:cNvSpPr>
          <p:nvPr>
            <p:ph type="title"/>
          </p:nvPr>
        </p:nvSpPr>
        <p:spPr/>
        <p:txBody>
          <a:bodyPr>
            <a:normAutofit/>
          </a:bodyPr>
          <a:lstStyle/>
          <a:p>
            <a:r>
              <a:rPr lang="en-GB" sz="6000" dirty="0"/>
              <a:t>Schedule</a:t>
            </a:r>
          </a:p>
        </p:txBody>
      </p:sp>
      <p:sp>
        <p:nvSpPr>
          <p:cNvPr id="3" name="Content Placeholder 2">
            <a:extLst>
              <a:ext uri="{FF2B5EF4-FFF2-40B4-BE49-F238E27FC236}">
                <a16:creationId xmlns:a16="http://schemas.microsoft.com/office/drawing/2014/main" id="{3882B55E-97AA-49EA-8FCD-FFBCDCF5B44D}"/>
              </a:ext>
            </a:extLst>
          </p:cNvPr>
          <p:cNvSpPr>
            <a:spLocks noGrp="1"/>
          </p:cNvSpPr>
          <p:nvPr>
            <p:ph idx="1"/>
          </p:nvPr>
        </p:nvSpPr>
        <p:spPr>
          <a:xfrm>
            <a:off x="838200" y="1825625"/>
            <a:ext cx="10515600" cy="4584700"/>
          </a:xfrm>
        </p:spPr>
        <p:txBody>
          <a:bodyPr>
            <a:normAutofit fontScale="92500" lnSpcReduction="10000"/>
          </a:bodyPr>
          <a:lstStyle/>
          <a:p>
            <a:pPr marL="514350" indent="-514350">
              <a:buAutoNum type="arabicPeriod"/>
            </a:pPr>
            <a:r>
              <a:rPr lang="en-GB" dirty="0"/>
              <a:t>Obtain dataset (</a:t>
            </a:r>
            <a:r>
              <a:rPr lang="en-GB" dirty="0" err="1"/>
              <a:t>Sixray</a:t>
            </a:r>
            <a:r>
              <a:rPr lang="en-GB" dirty="0"/>
              <a:t> dataset)</a:t>
            </a:r>
          </a:p>
          <a:p>
            <a:pPr marL="514350" indent="-514350">
              <a:buAutoNum type="arabicPeriod"/>
            </a:pPr>
            <a:r>
              <a:rPr lang="en-GB" dirty="0"/>
              <a:t>Pre-process image information like location and class of objects in image</a:t>
            </a:r>
          </a:p>
          <a:p>
            <a:pPr marL="514350" indent="-514350">
              <a:buAutoNum type="arabicPeriod"/>
            </a:pPr>
            <a:r>
              <a:rPr lang="en-GB" dirty="0"/>
              <a:t>Create training pipeline for model training on cloud</a:t>
            </a:r>
          </a:p>
          <a:p>
            <a:pPr marL="514350" indent="-514350">
              <a:buAutoNum type="arabicPeriod"/>
            </a:pPr>
            <a:r>
              <a:rPr lang="en-GB" dirty="0"/>
              <a:t>Train Object detection model and see the results with subset of dataset</a:t>
            </a:r>
          </a:p>
          <a:p>
            <a:pPr marL="514350" indent="-514350">
              <a:buAutoNum type="arabicPeriod"/>
            </a:pPr>
            <a:r>
              <a:rPr lang="en-GB" dirty="0"/>
              <a:t>Train different Object detection models with subset of dataset</a:t>
            </a:r>
          </a:p>
          <a:p>
            <a:pPr marL="514350" indent="-514350">
              <a:buAutoNum type="arabicPeriod"/>
            </a:pPr>
            <a:r>
              <a:rPr lang="en-GB" dirty="0"/>
              <a:t>Evaluate each model in various metrics such as accuracy and recall score, time performance, etc.  </a:t>
            </a:r>
          </a:p>
          <a:p>
            <a:pPr marL="514350" indent="-514350">
              <a:buAutoNum type="arabicPeriod"/>
            </a:pPr>
            <a:r>
              <a:rPr lang="en-GB" dirty="0"/>
              <a:t>Train model with full dataset (and may add new dataset into)</a:t>
            </a:r>
          </a:p>
          <a:p>
            <a:pPr marL="514350" indent="-514350">
              <a:buAutoNum type="arabicPeriod"/>
            </a:pPr>
            <a:r>
              <a:rPr lang="en-GB" dirty="0"/>
              <a:t>Repeat step 6 with our new models</a:t>
            </a:r>
          </a:p>
          <a:p>
            <a:pPr marL="514350" indent="-514350">
              <a:buFont typeface="Arial" panose="020B0604020202020204" pitchFamily="34" charset="0"/>
              <a:buAutoNum type="arabicPeriod"/>
            </a:pPr>
            <a:r>
              <a:rPr lang="en-GB" dirty="0"/>
              <a:t>Report, Poster, Video, Presentation</a:t>
            </a:r>
          </a:p>
          <a:p>
            <a:pPr marL="0" indent="0">
              <a:buNone/>
            </a:pPr>
            <a:endParaRPr lang="en-GB" dirty="0"/>
          </a:p>
          <a:p>
            <a:pPr marL="514350" indent="-514350">
              <a:buAutoNum type="arabicPeriod"/>
            </a:pPr>
            <a:endParaRPr lang="en-GB" dirty="0"/>
          </a:p>
        </p:txBody>
      </p:sp>
    </p:spTree>
    <p:extLst>
      <p:ext uri="{BB962C8B-B14F-4D97-AF65-F5344CB8AC3E}">
        <p14:creationId xmlns:p14="http://schemas.microsoft.com/office/powerpoint/2010/main" val="329042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4699A-FD3A-4CAF-9BAD-1238B233C2B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3600" dirty="0"/>
              <a:t>Schedule</a:t>
            </a:r>
          </a:p>
        </p:txBody>
      </p:sp>
      <p:sp>
        <p:nvSpPr>
          <p:cNvPr id="3" name="Content Placeholder 2">
            <a:extLst>
              <a:ext uri="{FF2B5EF4-FFF2-40B4-BE49-F238E27FC236}">
                <a16:creationId xmlns:a16="http://schemas.microsoft.com/office/drawing/2014/main" id="{3882B55E-97AA-49EA-8FCD-FFBCDCF5B44D}"/>
              </a:ext>
            </a:extLst>
          </p:cNvPr>
          <p:cNvSpPr>
            <a:spLocks noGrp="1"/>
          </p:cNvSpPr>
          <p:nvPr>
            <p:ph idx="1"/>
          </p:nvPr>
        </p:nvSpPr>
        <p:spPr>
          <a:xfrm>
            <a:off x="643468" y="2638043"/>
            <a:ext cx="3363974" cy="3415623"/>
          </a:xfrm>
        </p:spPr>
        <p:txBody>
          <a:bodyPr>
            <a:normAutofit/>
          </a:bodyPr>
          <a:lstStyle/>
          <a:p>
            <a:pPr marL="514350" indent="-514350">
              <a:buAutoNum type="arabicPeriod"/>
            </a:pPr>
            <a:r>
              <a:rPr lang="en-GB" sz="2000"/>
              <a:t>Obtain dataset (Sixray dataset)</a:t>
            </a:r>
          </a:p>
          <a:p>
            <a:pPr marL="514350" indent="-514350">
              <a:buAutoNum type="arabicPeriod"/>
            </a:pPr>
            <a:endParaRPr lang="en-GB" sz="2000"/>
          </a:p>
        </p:txBody>
      </p:sp>
      <p:pic>
        <p:nvPicPr>
          <p:cNvPr id="4" name="Picture 3" descr="A picture containing white, refrigerator, many, food&#10;&#10;Description automatically generated">
            <a:extLst>
              <a:ext uri="{FF2B5EF4-FFF2-40B4-BE49-F238E27FC236}">
                <a16:creationId xmlns:a16="http://schemas.microsoft.com/office/drawing/2014/main" id="{629DB52F-A980-4870-BDE8-4E5B623AC050}"/>
              </a:ext>
            </a:extLst>
          </p:cNvPr>
          <p:cNvPicPr>
            <a:picLocks noChangeAspect="1"/>
          </p:cNvPicPr>
          <p:nvPr/>
        </p:nvPicPr>
        <p:blipFill>
          <a:blip r:embed="rId2"/>
          <a:stretch>
            <a:fillRect/>
          </a:stretch>
        </p:blipFill>
        <p:spPr>
          <a:xfrm>
            <a:off x="5297763" y="949834"/>
            <a:ext cx="6250769" cy="4797465"/>
          </a:xfrm>
          <a:prstGeom prst="rect">
            <a:avLst/>
          </a:prstGeom>
        </p:spPr>
      </p:pic>
    </p:spTree>
    <p:extLst>
      <p:ext uri="{BB962C8B-B14F-4D97-AF65-F5344CB8AC3E}">
        <p14:creationId xmlns:p14="http://schemas.microsoft.com/office/powerpoint/2010/main" val="35853966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82B55E-97AA-49EA-8FCD-FFBCDCF5B44D}"/>
              </a:ext>
            </a:extLst>
          </p:cNvPr>
          <p:cNvSpPr>
            <a:spLocks noGrp="1"/>
          </p:cNvSpPr>
          <p:nvPr>
            <p:ph idx="1"/>
          </p:nvPr>
        </p:nvSpPr>
        <p:spPr>
          <a:xfrm>
            <a:off x="838200" y="2548467"/>
            <a:ext cx="4595071" cy="3628495"/>
          </a:xfrm>
        </p:spPr>
        <p:txBody>
          <a:bodyPr>
            <a:normAutofit/>
          </a:bodyPr>
          <a:lstStyle/>
          <a:p>
            <a:pPr marL="342900" indent="-342900">
              <a:buAutoNum type="arabicPeriod" startAt="2"/>
            </a:pPr>
            <a:r>
              <a:rPr lang="en-GB" sz="2000" dirty="0"/>
              <a:t>Pre-process image information: </a:t>
            </a:r>
          </a:p>
          <a:p>
            <a:pPr marL="0" indent="0">
              <a:buNone/>
            </a:pPr>
            <a:r>
              <a:rPr lang="en-GB" sz="2000" dirty="0"/>
              <a:t>Create readable data format by combining real image with image meta data such as  class and location of the objects </a:t>
            </a:r>
          </a:p>
          <a:p>
            <a:pPr marL="514350" indent="-514350">
              <a:buAutoNum type="arabicPeriod"/>
            </a:pPr>
            <a:endParaRPr lang="en-GB" sz="2000" dirty="0"/>
          </a:p>
        </p:txBody>
      </p:sp>
      <p:sp>
        <p:nvSpPr>
          <p:cNvPr id="81" name="Rectangle 8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928509B-F2DF-4376-A124-C4C3769ED031}"/>
              </a:ext>
            </a:extLst>
          </p:cNvPr>
          <p:cNvPicPr>
            <a:picLocks noChangeAspect="1"/>
          </p:cNvPicPr>
          <p:nvPr/>
        </p:nvPicPr>
        <p:blipFill rotWithShape="1">
          <a:blip r:embed="rId2"/>
          <a:srcRect t="9634" r="7" b="9081"/>
          <a:stretch/>
        </p:blipFill>
        <p:spPr>
          <a:xfrm>
            <a:off x="9189530" y="138591"/>
            <a:ext cx="3772119" cy="3197538"/>
          </a:xfrm>
          <a:prstGeom prst="rect">
            <a:avLst/>
          </a:prstGeom>
        </p:spPr>
      </p:pic>
      <p:pic>
        <p:nvPicPr>
          <p:cNvPr id="7" name="Picture 6" descr="A close up of a logo&#10;&#10;Description automatically generated">
            <a:extLst>
              <a:ext uri="{FF2B5EF4-FFF2-40B4-BE49-F238E27FC236}">
                <a16:creationId xmlns:a16="http://schemas.microsoft.com/office/drawing/2014/main" id="{E369D80A-BBCD-47AB-B004-0A913BB819D0}"/>
              </a:ext>
            </a:extLst>
          </p:cNvPr>
          <p:cNvPicPr>
            <a:picLocks noChangeAspect="1"/>
          </p:cNvPicPr>
          <p:nvPr/>
        </p:nvPicPr>
        <p:blipFill rotWithShape="1">
          <a:blip r:embed="rId3">
            <a:extLst>
              <a:ext uri="{28A0092B-C50C-407E-A947-70E740481C1C}">
                <a14:useLocalDpi xmlns:a14="http://schemas.microsoft.com/office/drawing/2010/main" val="0"/>
              </a:ext>
            </a:extLst>
          </a:blip>
          <a:srcRect r="6855" b="5"/>
          <a:stretch/>
        </p:blipFill>
        <p:spPr>
          <a:xfrm>
            <a:off x="6179291" y="266379"/>
            <a:ext cx="2962157" cy="2559898"/>
          </a:xfrm>
          <a:prstGeom prst="rect">
            <a:avLst/>
          </a:prstGeom>
        </p:spPr>
      </p:pic>
      <p:pic>
        <p:nvPicPr>
          <p:cNvPr id="10" name="Picture 9">
            <a:extLst>
              <a:ext uri="{FF2B5EF4-FFF2-40B4-BE49-F238E27FC236}">
                <a16:creationId xmlns:a16="http://schemas.microsoft.com/office/drawing/2014/main" id="{95082C41-BEDA-40A4-9F1D-B9F1B7F7C8F4}"/>
              </a:ext>
            </a:extLst>
          </p:cNvPr>
          <p:cNvPicPr>
            <a:picLocks noChangeAspect="1"/>
          </p:cNvPicPr>
          <p:nvPr/>
        </p:nvPicPr>
        <p:blipFill>
          <a:blip r:embed="rId4"/>
          <a:stretch>
            <a:fillRect/>
          </a:stretch>
        </p:blipFill>
        <p:spPr>
          <a:xfrm>
            <a:off x="6332219" y="3474720"/>
            <a:ext cx="5383532" cy="3620603"/>
          </a:xfrm>
          <a:prstGeom prst="rect">
            <a:avLst/>
          </a:prstGeom>
        </p:spPr>
      </p:pic>
      <p:sp>
        <p:nvSpPr>
          <p:cNvPr id="68" name="Title 1">
            <a:extLst>
              <a:ext uri="{FF2B5EF4-FFF2-40B4-BE49-F238E27FC236}">
                <a16:creationId xmlns:a16="http://schemas.microsoft.com/office/drawing/2014/main" id="{5DE5F0F2-3AB2-48C5-B931-33BD413EB083}"/>
              </a:ext>
            </a:extLst>
          </p:cNvPr>
          <p:cNvSpPr txBox="1">
            <a:spLocks/>
          </p:cNvSpPr>
          <p:nvPr/>
        </p:nvSpPr>
        <p:spPr>
          <a:xfrm>
            <a:off x="1133283" y="681038"/>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t>Schedule</a:t>
            </a:r>
          </a:p>
        </p:txBody>
      </p:sp>
      <p:sp>
        <p:nvSpPr>
          <p:cNvPr id="13" name="Arrow: Right 12">
            <a:extLst>
              <a:ext uri="{FF2B5EF4-FFF2-40B4-BE49-F238E27FC236}">
                <a16:creationId xmlns:a16="http://schemas.microsoft.com/office/drawing/2014/main" id="{8E6EE748-0EDB-41A2-9AD9-E6782702B779}"/>
              </a:ext>
            </a:extLst>
          </p:cNvPr>
          <p:cNvSpPr/>
          <p:nvPr/>
        </p:nvSpPr>
        <p:spPr>
          <a:xfrm rot="2494646">
            <a:off x="7006773" y="3272941"/>
            <a:ext cx="1180730" cy="43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Arrow: Right 70">
            <a:extLst>
              <a:ext uri="{FF2B5EF4-FFF2-40B4-BE49-F238E27FC236}">
                <a16:creationId xmlns:a16="http://schemas.microsoft.com/office/drawing/2014/main" id="{D7E7731C-A8D5-4B65-8B11-F7C2FDA050AE}"/>
              </a:ext>
            </a:extLst>
          </p:cNvPr>
          <p:cNvSpPr/>
          <p:nvPr/>
        </p:nvSpPr>
        <p:spPr>
          <a:xfrm rot="7898598">
            <a:off x="9825457" y="3255603"/>
            <a:ext cx="1180730" cy="43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97693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91BF1935-4E06-4BAA-A888-A9CD46F7A387}"/>
              </a:ext>
            </a:extLst>
          </p:cNvPr>
          <p:cNvSpPr txBox="1">
            <a:spLocks/>
          </p:cNvSpPr>
          <p:nvPr/>
        </p:nvSpPr>
        <p:spPr>
          <a:xfrm>
            <a:off x="5030194" y="2849307"/>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dirty="0">
                <a:solidFill>
                  <a:srgbClr val="FFFFFF"/>
                </a:solidFill>
                <a:latin typeface="+mj-lt"/>
                <a:ea typeface="+mj-ea"/>
                <a:cs typeface="+mj-cs"/>
              </a:rPr>
              <a:t>Schedule</a:t>
            </a:r>
          </a:p>
        </p:txBody>
      </p:sp>
      <p:pic>
        <p:nvPicPr>
          <p:cNvPr id="9" name="Picture 8">
            <a:extLst>
              <a:ext uri="{FF2B5EF4-FFF2-40B4-BE49-F238E27FC236}">
                <a16:creationId xmlns:a16="http://schemas.microsoft.com/office/drawing/2014/main" id="{467386F2-9615-4F31-B632-F9A868A93366}"/>
              </a:ext>
            </a:extLst>
          </p:cNvPr>
          <p:cNvPicPr>
            <a:picLocks noChangeAspect="1"/>
          </p:cNvPicPr>
          <p:nvPr/>
        </p:nvPicPr>
        <p:blipFill rotWithShape="1">
          <a:blip r:embed="rId2"/>
          <a:srcRect t="22937" r="-2" b="8535"/>
          <a:stretch/>
        </p:blipFill>
        <p:spPr>
          <a:xfrm>
            <a:off x="0" y="0"/>
            <a:ext cx="4568914" cy="3348567"/>
          </a:xfrm>
          <a:prstGeom prst="rect">
            <a:avLst/>
          </a:prstGeom>
        </p:spPr>
      </p:pic>
      <p:pic>
        <p:nvPicPr>
          <p:cNvPr id="6" name="Picture 5">
            <a:extLst>
              <a:ext uri="{FF2B5EF4-FFF2-40B4-BE49-F238E27FC236}">
                <a16:creationId xmlns:a16="http://schemas.microsoft.com/office/drawing/2014/main" id="{4AE8752B-22DF-4A55-A85E-1DDF749EB8BD}"/>
              </a:ext>
            </a:extLst>
          </p:cNvPr>
          <p:cNvPicPr>
            <a:picLocks noChangeAspect="1"/>
          </p:cNvPicPr>
          <p:nvPr/>
        </p:nvPicPr>
        <p:blipFill rotWithShape="1">
          <a:blip r:embed="rId3"/>
          <a:srcRect r="2" b="16219"/>
          <a:stretch/>
        </p:blipFill>
        <p:spPr>
          <a:xfrm>
            <a:off x="4654296" y="299363"/>
            <a:ext cx="7217085" cy="3008188"/>
          </a:xfrm>
          <a:prstGeom prst="rect">
            <a:avLst/>
          </a:prstGeom>
        </p:spPr>
      </p:pic>
      <p:cxnSp>
        <p:nvCxnSpPr>
          <p:cNvPr id="21" name="Straight Connector 15">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1C45936-ABAA-47E6-B214-A06D8D58CE17}"/>
              </a:ext>
            </a:extLst>
          </p:cNvPr>
          <p:cNvPicPr>
            <a:picLocks noChangeAspect="1"/>
          </p:cNvPicPr>
          <p:nvPr/>
        </p:nvPicPr>
        <p:blipFill rotWithShape="1">
          <a:blip r:embed="rId4"/>
          <a:srcRect t="18874" r="4" b="12924"/>
          <a:stretch/>
        </p:blipFill>
        <p:spPr>
          <a:xfrm>
            <a:off x="0" y="3423921"/>
            <a:ext cx="4568914" cy="3323999"/>
          </a:xfrm>
          <a:prstGeom prst="rect">
            <a:avLst/>
          </a:prstGeom>
        </p:spPr>
      </p:pic>
      <p:sp>
        <p:nvSpPr>
          <p:cNvPr id="5" name="Content Placeholder 2">
            <a:extLst>
              <a:ext uri="{FF2B5EF4-FFF2-40B4-BE49-F238E27FC236}">
                <a16:creationId xmlns:a16="http://schemas.microsoft.com/office/drawing/2014/main" id="{E542078E-05D0-4B2D-B69E-196926367B9B}"/>
              </a:ext>
            </a:extLst>
          </p:cNvPr>
          <p:cNvSpPr txBox="1">
            <a:spLocks/>
          </p:cNvSpPr>
          <p:nvPr/>
        </p:nvSpPr>
        <p:spPr>
          <a:xfrm>
            <a:off x="5138287" y="4663554"/>
            <a:ext cx="4595071" cy="362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rPr>
              <a:t>3. Create training pipeline for model training on cloud</a:t>
            </a:r>
          </a:p>
        </p:txBody>
      </p:sp>
    </p:spTree>
    <p:extLst>
      <p:ext uri="{BB962C8B-B14F-4D97-AF65-F5344CB8AC3E}">
        <p14:creationId xmlns:p14="http://schemas.microsoft.com/office/powerpoint/2010/main" val="97607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64B6931-14E8-4F2C-A1D4-1256697E95F8}"/>
              </a:ext>
            </a:extLst>
          </p:cNvPr>
          <p:cNvPicPr>
            <a:picLocks noChangeAspect="1"/>
          </p:cNvPicPr>
          <p:nvPr/>
        </p:nvPicPr>
        <p:blipFill rotWithShape="1">
          <a:blip r:embed="rId2"/>
          <a:srcRect l="21777"/>
          <a:stretch/>
        </p:blipFill>
        <p:spPr>
          <a:xfrm>
            <a:off x="68701" y="306702"/>
            <a:ext cx="6027299" cy="4064514"/>
          </a:xfrm>
          <a:prstGeom prst="rect">
            <a:avLst/>
          </a:prstGeom>
        </p:spPr>
      </p:pic>
      <p:pic>
        <p:nvPicPr>
          <p:cNvPr id="6" name="Picture 5">
            <a:extLst>
              <a:ext uri="{FF2B5EF4-FFF2-40B4-BE49-F238E27FC236}">
                <a16:creationId xmlns:a16="http://schemas.microsoft.com/office/drawing/2014/main" id="{56E95232-3B7F-4C74-863C-3A8227636C11}"/>
              </a:ext>
            </a:extLst>
          </p:cNvPr>
          <p:cNvPicPr>
            <a:picLocks noChangeAspect="1"/>
          </p:cNvPicPr>
          <p:nvPr/>
        </p:nvPicPr>
        <p:blipFill rotWithShape="1">
          <a:blip r:embed="rId3"/>
          <a:srcRect l="8267" r="-1" b="-1"/>
          <a:stretch/>
        </p:blipFill>
        <p:spPr>
          <a:xfrm>
            <a:off x="6251736" y="357012"/>
            <a:ext cx="5702139" cy="3853925"/>
          </a:xfrm>
          <a:prstGeom prst="rect">
            <a:avLst/>
          </a:prstGeom>
        </p:spPr>
      </p:pic>
      <p:cxnSp>
        <p:nvCxnSpPr>
          <p:cNvPr id="19" name="Straight Connector 18">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B67901-D2ED-4C1E-93C7-5A6028F36598}"/>
              </a:ext>
            </a:extLst>
          </p:cNvPr>
          <p:cNvSpPr>
            <a:spLocks noGrp="1"/>
          </p:cNvSpPr>
          <p:nvPr>
            <p:ph idx="1"/>
          </p:nvPr>
        </p:nvSpPr>
        <p:spPr>
          <a:xfrm>
            <a:off x="4945336" y="4615840"/>
            <a:ext cx="6609921" cy="1526741"/>
          </a:xfrm>
        </p:spPr>
        <p:txBody>
          <a:bodyPr anchor="ctr">
            <a:normAutofit/>
          </a:bodyPr>
          <a:lstStyle/>
          <a:p>
            <a:r>
              <a:rPr lang="en-GB" sz="2400" dirty="0">
                <a:solidFill>
                  <a:schemeClr val="bg1"/>
                </a:solidFill>
              </a:rPr>
              <a:t>Train Object detection model and see the results with subset of dataset</a:t>
            </a:r>
          </a:p>
          <a:p>
            <a:endParaRPr lang="en-GB" sz="2200" dirty="0">
              <a:solidFill>
                <a:schemeClr val="bg1"/>
              </a:solidFill>
            </a:endParaRPr>
          </a:p>
        </p:txBody>
      </p:sp>
      <p:sp>
        <p:nvSpPr>
          <p:cNvPr id="11" name="Title 1">
            <a:extLst>
              <a:ext uri="{FF2B5EF4-FFF2-40B4-BE49-F238E27FC236}">
                <a16:creationId xmlns:a16="http://schemas.microsoft.com/office/drawing/2014/main" id="{DC4804F2-02CC-415D-A8F1-8234F05FA9B1}"/>
              </a:ext>
            </a:extLst>
          </p:cNvPr>
          <p:cNvSpPr txBox="1">
            <a:spLocks/>
          </p:cNvSpPr>
          <p:nvPr/>
        </p:nvSpPr>
        <p:spPr>
          <a:xfrm>
            <a:off x="1099055" y="4510439"/>
            <a:ext cx="3363974" cy="1607060"/>
          </a:xfrm>
          <a:prstGeom prst="rect">
            <a:avLst/>
          </a:prstGeom>
          <a:noFill/>
          <a:ln w="19050">
            <a:solidFill>
              <a:schemeClr val="bg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a:solidFill>
                  <a:schemeClr val="bg1"/>
                </a:solidFill>
              </a:rPr>
              <a:t>Schedule</a:t>
            </a:r>
          </a:p>
        </p:txBody>
      </p:sp>
    </p:spTree>
    <p:extLst>
      <p:ext uri="{BB962C8B-B14F-4D97-AF65-F5344CB8AC3E}">
        <p14:creationId xmlns:p14="http://schemas.microsoft.com/office/powerpoint/2010/main" val="3441376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62348C75-5449-4B42-B840-2204B79C62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05320"/>
            <a:ext cx="5294716" cy="264735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AEA0880-1A10-47A5-9EEF-92B5BA367E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675126"/>
            <a:ext cx="5294715" cy="35077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4FC21D-99F2-4F21-93E9-138ED6210198}"/>
              </a:ext>
            </a:extLst>
          </p:cNvPr>
          <p:cNvSpPr txBox="1"/>
          <p:nvPr/>
        </p:nvSpPr>
        <p:spPr>
          <a:xfrm>
            <a:off x="1350149" y="1133474"/>
            <a:ext cx="4579049" cy="461665"/>
          </a:xfrm>
          <a:prstGeom prst="rect">
            <a:avLst/>
          </a:prstGeom>
          <a:noFill/>
        </p:spPr>
        <p:txBody>
          <a:bodyPr wrap="square" rtlCol="0">
            <a:spAutoFit/>
          </a:bodyPr>
          <a:lstStyle/>
          <a:p>
            <a:r>
              <a:rPr lang="en-GB" sz="2400" dirty="0"/>
              <a:t>Prediction                         Real</a:t>
            </a:r>
          </a:p>
        </p:txBody>
      </p:sp>
      <p:sp>
        <p:nvSpPr>
          <p:cNvPr id="12" name="TextBox 11">
            <a:extLst>
              <a:ext uri="{FF2B5EF4-FFF2-40B4-BE49-F238E27FC236}">
                <a16:creationId xmlns:a16="http://schemas.microsoft.com/office/drawing/2014/main" id="{A54F7A00-5053-4D5F-B51A-80C0B4DEC70F}"/>
              </a:ext>
            </a:extLst>
          </p:cNvPr>
          <p:cNvSpPr txBox="1"/>
          <p:nvPr/>
        </p:nvSpPr>
        <p:spPr>
          <a:xfrm>
            <a:off x="6969483" y="1133473"/>
            <a:ext cx="4579049" cy="461665"/>
          </a:xfrm>
          <a:prstGeom prst="rect">
            <a:avLst/>
          </a:prstGeom>
          <a:noFill/>
        </p:spPr>
        <p:txBody>
          <a:bodyPr wrap="square" rtlCol="0">
            <a:spAutoFit/>
          </a:bodyPr>
          <a:lstStyle/>
          <a:p>
            <a:r>
              <a:rPr lang="en-GB" sz="2400" dirty="0"/>
              <a:t>Prediction                         Real</a:t>
            </a:r>
          </a:p>
        </p:txBody>
      </p:sp>
    </p:spTree>
    <p:extLst>
      <p:ext uri="{BB962C8B-B14F-4D97-AF65-F5344CB8AC3E}">
        <p14:creationId xmlns:p14="http://schemas.microsoft.com/office/powerpoint/2010/main" val="3357427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Object detection in x-ray images</vt:lpstr>
      <vt:lpstr>Motivation:  Importance of this project</vt:lpstr>
      <vt:lpstr>Challenges</vt:lpstr>
      <vt:lpstr>Schedule</vt:lpstr>
      <vt:lpstr>Schedule</vt:lpstr>
      <vt:lpstr>PowerPoint Presentation</vt:lpstr>
      <vt:lpstr>PowerPoint Presentation</vt:lpstr>
      <vt:lpstr>PowerPoint Presentation</vt:lpstr>
      <vt:lpstr>PowerPoint Presentation</vt:lpstr>
      <vt:lpstr>Schedule</vt:lpstr>
      <vt:lpstr>Future Work</vt:lpstr>
      <vt:lpstr>Potential Risk</vt:lpstr>
      <vt:lpstr>Models (Detection Network + Base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x-ray images</dc:title>
  <dc:creator>Nattapat Juthaprachakul</dc:creator>
  <cp:lastModifiedBy>Nattapat Juthaprachakul</cp:lastModifiedBy>
  <cp:revision>7</cp:revision>
  <dcterms:created xsi:type="dcterms:W3CDTF">2020-03-11T08:07:47Z</dcterms:created>
  <dcterms:modified xsi:type="dcterms:W3CDTF">2020-04-08T22:33:40Z</dcterms:modified>
</cp:coreProperties>
</file>